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5" d="100"/>
          <a:sy n="55" d="100"/>
        </p:scale>
        <p:origin x="-10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17870-BBDC-4820-BF66-A5D0DB2B3CA4}" type="datetimeFigureOut">
              <a:rPr lang="ar-IQ" smtClean="0"/>
              <a:pPr/>
              <a:t>08/04/1438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EA688E1-A799-4FC0-88BA-D443690A0D8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5017870-BBDC-4820-BF66-A5D0DB2B3CA4}" type="datetimeFigureOut">
              <a:rPr lang="ar-IQ" smtClean="0"/>
              <a:pPr/>
              <a:t>08/04/1438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A688E1-A799-4FC0-88BA-D443690A0D8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20000"/>
              <a:lumOff val="80000"/>
            </a:schemeClr>
          </a:solidFill>
        </p:spPr>
        <p:txBody>
          <a:bodyPr>
            <a:normAutofit/>
          </a:bodyPr>
          <a:lstStyle/>
          <a:p>
            <a:r>
              <a:rPr lang="en-US" sz="5400" dirty="0" smtClean="0"/>
              <a:t>Growth of bacteria</a:t>
            </a:r>
            <a:endParaRPr lang="ar-IQ" sz="5400" dirty="0"/>
          </a:p>
        </p:txBody>
      </p:sp>
      <p:sp>
        <p:nvSpPr>
          <p:cNvPr id="3" name="Subtitle 2"/>
          <p:cNvSpPr>
            <a:spLocks noGrp="1"/>
          </p:cNvSpPr>
          <p:nvPr>
            <p:ph type="subTitle" idx="1"/>
          </p:nvPr>
        </p:nvSpPr>
        <p:spPr/>
        <p:txBody>
          <a:bodyPr>
            <a:normAutofit/>
          </a:bodyPr>
          <a:lstStyle/>
          <a:p>
            <a:pPr rtl="0"/>
            <a:r>
              <a:rPr lang="en-US" sz="3600" dirty="0" smtClean="0">
                <a:solidFill>
                  <a:schemeClr val="tx1"/>
                </a:solidFill>
              </a:rPr>
              <a:t>Dr. </a:t>
            </a:r>
            <a:r>
              <a:rPr lang="en-US" sz="3600" dirty="0" err="1" smtClean="0">
                <a:solidFill>
                  <a:schemeClr val="tx1"/>
                </a:solidFill>
              </a:rPr>
              <a:t>Sahar</a:t>
            </a:r>
            <a:r>
              <a:rPr lang="en-US" sz="3600" dirty="0" smtClean="0">
                <a:solidFill>
                  <a:schemeClr val="tx1"/>
                </a:solidFill>
              </a:rPr>
              <a:t> </a:t>
            </a:r>
            <a:r>
              <a:rPr lang="en-US" sz="3600" dirty="0" err="1" smtClean="0">
                <a:solidFill>
                  <a:schemeClr val="tx1"/>
                </a:solidFill>
              </a:rPr>
              <a:t>Mahdi</a:t>
            </a:r>
            <a:endParaRPr lang="ar-IQ" sz="3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l"/>
            <a:r>
              <a:rPr lang="en-US" sz="3600" dirty="0" smtClean="0"/>
              <a:t>3-  stationary phase</a:t>
            </a:r>
            <a:r>
              <a:rPr lang="en-US" dirty="0" smtClean="0"/>
              <a:t> </a:t>
            </a:r>
            <a:endParaRPr lang="ar-IQ" dirty="0"/>
          </a:p>
        </p:txBody>
      </p:sp>
      <p:sp>
        <p:nvSpPr>
          <p:cNvPr id="3" name="Content Placeholder 2"/>
          <p:cNvSpPr>
            <a:spLocks noGrp="1"/>
          </p:cNvSpPr>
          <p:nvPr>
            <p:ph idx="1"/>
          </p:nvPr>
        </p:nvSpPr>
        <p:spPr>
          <a:xfrm>
            <a:off x="0" y="762000"/>
            <a:ext cx="9144000" cy="6096000"/>
          </a:xfrm>
        </p:spPr>
        <p:txBody>
          <a:bodyPr/>
          <a:lstStyle/>
          <a:p>
            <a:pPr algn="l" rtl="0">
              <a:buNone/>
            </a:pPr>
            <a:r>
              <a:rPr lang="en-US" dirty="0" smtClean="0"/>
              <a:t>There is no net increase or decrease in cells numbers depends on the bacterial type. </a:t>
            </a:r>
          </a:p>
          <a:p>
            <a:pPr algn="l" rtl="0"/>
            <a:r>
              <a:rPr lang="en-US" dirty="0" smtClean="0"/>
              <a:t>Some bacteria stop growing but full maintain their viability.</a:t>
            </a:r>
          </a:p>
          <a:p>
            <a:pPr algn="l" rtl="0"/>
            <a:r>
              <a:rPr lang="en-US" dirty="0" smtClean="0"/>
              <a:t>Others reach a state in which the rate of new cell formation is equal to the rate cell death.</a:t>
            </a:r>
          </a:p>
          <a:p>
            <a:pPr algn="l" rtl="0"/>
            <a:r>
              <a:rPr lang="en-US" dirty="0" smtClean="0"/>
              <a:t>Food begins turn out, poisonous waste products accumulate, pH changes, the rate of fission begins to decline and the organisms die in increasing number. </a:t>
            </a:r>
          </a:p>
          <a:p>
            <a:pPr algn="l" rtl="0">
              <a:buNone/>
            </a:pP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rmAutofit/>
          </a:bodyPr>
          <a:lstStyle/>
          <a:p>
            <a:pPr algn="l"/>
            <a:r>
              <a:rPr lang="en-US" sz="3600" dirty="0" smtClean="0"/>
              <a:t>4- Death (decline) phase</a:t>
            </a:r>
            <a:endParaRPr lang="ar-IQ" sz="3600" dirty="0"/>
          </a:p>
        </p:txBody>
      </p:sp>
      <p:sp>
        <p:nvSpPr>
          <p:cNvPr id="3" name="Content Placeholder 2"/>
          <p:cNvSpPr>
            <a:spLocks noGrp="1"/>
          </p:cNvSpPr>
          <p:nvPr>
            <p:ph idx="1"/>
          </p:nvPr>
        </p:nvSpPr>
        <p:spPr>
          <a:xfrm>
            <a:off x="0" y="1905000"/>
            <a:ext cx="9144000" cy="4191000"/>
          </a:xfrm>
        </p:spPr>
        <p:txBody>
          <a:bodyPr/>
          <a:lstStyle/>
          <a:p>
            <a:pPr algn="l" rtl="0"/>
            <a:r>
              <a:rPr lang="en-US" dirty="0" smtClean="0"/>
              <a:t>Eventually the number of viable bacterial cells begins to decline.</a:t>
            </a:r>
          </a:p>
          <a:p>
            <a:pPr algn="l" rtl="0"/>
            <a:r>
              <a:rPr lang="en-US" dirty="0" smtClean="0"/>
              <a:t>In some cases death is accompanied by cell lysis, leading a decrease in the direct microscopic count.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Continuous culture</a:t>
            </a:r>
            <a:endParaRPr lang="ar-IQ" sz="3600" b="1" dirty="0"/>
          </a:p>
        </p:txBody>
      </p:sp>
      <p:sp>
        <p:nvSpPr>
          <p:cNvPr id="3" name="Content Placeholder 2"/>
          <p:cNvSpPr>
            <a:spLocks noGrp="1"/>
          </p:cNvSpPr>
          <p:nvPr>
            <p:ph idx="1"/>
          </p:nvPr>
        </p:nvSpPr>
        <p:spPr>
          <a:xfrm>
            <a:off x="0" y="1219200"/>
            <a:ext cx="9144000" cy="5638800"/>
          </a:xfrm>
        </p:spPr>
        <p:txBody>
          <a:bodyPr>
            <a:normAutofit/>
          </a:bodyPr>
          <a:lstStyle/>
          <a:p>
            <a:pPr algn="l" rtl="0">
              <a:buNone/>
            </a:pPr>
            <a:r>
              <a:rPr lang="en-US" dirty="0" smtClean="0"/>
              <a:t>A “continuous culture” is an open system in which fresh media is continuously added to the culture at a constant rate , and old broth is removed at the same rate.</a:t>
            </a:r>
          </a:p>
          <a:p>
            <a:pPr algn="l" rtl="0">
              <a:buNone/>
            </a:pPr>
            <a:r>
              <a:rPr lang="en-US" dirty="0" smtClean="0"/>
              <a:t>This method is accomplished in a device called a </a:t>
            </a:r>
            <a:r>
              <a:rPr lang="en-US" b="1" dirty="0" smtClean="0"/>
              <a:t>chemostat.</a:t>
            </a:r>
          </a:p>
          <a:p>
            <a:pPr algn="l" rtl="0">
              <a:buNone/>
            </a:pPr>
            <a:r>
              <a:rPr lang="en-US" dirty="0" smtClean="0"/>
              <a:t>Typically, the concentration of cells will reach an equilibrium level that remains constant as long as the nutrient feed is maintained.</a:t>
            </a:r>
          </a:p>
          <a:p>
            <a:pPr algn="l" rtl="0">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endParaRPr lang="en-US" sz="4000" dirty="0" smtClean="0"/>
          </a:p>
          <a:p>
            <a:pPr algn="l" rtl="0">
              <a:buNone/>
            </a:pPr>
            <a:r>
              <a:rPr lang="en-US" sz="4000" dirty="0" smtClean="0"/>
              <a:t>The continuous  culture is being used for both research and industrial purpose </a:t>
            </a:r>
          </a:p>
          <a:p>
            <a:pPr algn="l" rtl="0">
              <a:buNone/>
            </a:pPr>
            <a:r>
              <a:rPr lang="en-US" sz="4000" dirty="0" smtClean="0"/>
              <a:t>The two conditions must be fulfilled:</a:t>
            </a:r>
          </a:p>
          <a:p>
            <a:pPr algn="l" rtl="0">
              <a:buNone/>
            </a:pPr>
            <a:r>
              <a:rPr lang="en-US" sz="4000" dirty="0" smtClean="0"/>
              <a:t>1- Suitable nutrients must be supplied.</a:t>
            </a:r>
          </a:p>
          <a:p>
            <a:pPr algn="l" rtl="0">
              <a:buNone/>
            </a:pPr>
            <a:r>
              <a:rPr lang="en-US" sz="4000" dirty="0" smtClean="0"/>
              <a:t>2- the physical conditions must be as near optimum as possible for the organism under consideration </a:t>
            </a:r>
            <a:endParaRPr lang="ar-IQ"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209800"/>
          </a:xfrm>
        </p:spPr>
        <p:txBody>
          <a:bodyPr>
            <a:normAutofit fontScale="90000"/>
          </a:bodyPr>
          <a:lstStyle/>
          <a:p>
            <a:r>
              <a:rPr lang="en-US" sz="2000" dirty="0" smtClean="0"/>
              <a:t>Enclosed chemostat vessel with a continuous and adjustable inflow of medium and outflow of effluent, used for controlled growth of microorganisms. The system maintains a constant volume and level of aeration. The growth rate of the microorganism is controlled by manipulation of the inflow of fresh medium, while the population density is regulated through changing the concentration of the limiting nutrient. This open system allows researchers to maintain the exponential growth phase of cells for use in physiological experiments.</a:t>
            </a:r>
            <a:endParaRPr lang="ar-IQ" sz="2000" dirty="0"/>
          </a:p>
        </p:txBody>
      </p:sp>
      <p:pic>
        <p:nvPicPr>
          <p:cNvPr id="4" name="Content Placeholder 3" descr="Chemostat_Vessel_Diagram.png"/>
          <p:cNvPicPr>
            <a:picLocks noGrp="1" noChangeAspect="1"/>
          </p:cNvPicPr>
          <p:nvPr>
            <p:ph idx="1"/>
          </p:nvPr>
        </p:nvPicPr>
        <p:blipFill>
          <a:blip r:embed="rId2"/>
          <a:stretch>
            <a:fillRect/>
          </a:stretch>
        </p:blipFill>
        <p:spPr>
          <a:xfrm>
            <a:off x="0" y="2286000"/>
            <a:ext cx="9144000" cy="4572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dirty="0" smtClean="0"/>
              <a:t>The continuous-flow culture vessel or chemostat</a:t>
            </a:r>
            <a:r>
              <a:rPr lang="en-US" dirty="0" smtClean="0"/>
              <a:t>.</a:t>
            </a:r>
            <a:endParaRPr lang="ar-IQ" dirty="0"/>
          </a:p>
        </p:txBody>
      </p:sp>
      <p:pic>
        <p:nvPicPr>
          <p:cNvPr id="4" name="Content Placeholder 3" descr="Capture.JPG"/>
          <p:cNvPicPr>
            <a:picLocks noGrp="1" noChangeAspect="1"/>
          </p:cNvPicPr>
          <p:nvPr>
            <p:ph idx="1"/>
          </p:nvPr>
        </p:nvPicPr>
        <p:blipFill>
          <a:blip r:embed="rId2"/>
          <a:stretch>
            <a:fillRect/>
          </a:stretch>
        </p:blipFill>
        <p:spPr>
          <a:xfrm>
            <a:off x="0" y="1295400"/>
            <a:ext cx="9144000" cy="55626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4000" b="1" dirty="0" smtClean="0"/>
              <a:t>Nutrient transport processes</a:t>
            </a:r>
            <a:endParaRPr lang="ar-IQ" sz="4000" b="1" dirty="0"/>
          </a:p>
        </p:txBody>
      </p:sp>
      <p:sp>
        <p:nvSpPr>
          <p:cNvPr id="3" name="Content Placeholder 2"/>
          <p:cNvSpPr>
            <a:spLocks noGrp="1"/>
          </p:cNvSpPr>
          <p:nvPr>
            <p:ph idx="1"/>
          </p:nvPr>
        </p:nvSpPr>
        <p:spPr>
          <a:xfrm>
            <a:off x="0" y="609600"/>
            <a:ext cx="9144000" cy="6248400"/>
          </a:xfrm>
        </p:spPr>
        <p:txBody>
          <a:bodyPr/>
          <a:lstStyle/>
          <a:p>
            <a:pPr algn="l" rtl="0">
              <a:buNone/>
            </a:pPr>
            <a:endParaRPr lang="en-US" dirty="0" smtClean="0"/>
          </a:p>
          <a:p>
            <a:pPr algn="l" rtl="0">
              <a:buNone/>
            </a:pPr>
            <a:r>
              <a:rPr lang="en-US" b="1" dirty="0" smtClean="0"/>
              <a:t>Simple Diffusion: </a:t>
            </a:r>
          </a:p>
          <a:p>
            <a:pPr algn="l" rtl="0">
              <a:buNone/>
            </a:pPr>
            <a:r>
              <a:rPr lang="en-US" dirty="0" smtClean="0"/>
              <a:t>Movement of substances directly across a phospholipids bilayer , with no need for a transport protein. </a:t>
            </a:r>
          </a:p>
          <a:p>
            <a:pPr algn="l" rtl="0">
              <a:buNone/>
            </a:pPr>
            <a:r>
              <a:rPr lang="en-US" dirty="0" smtClean="0"/>
              <a:t>Movement from high             low concentration</a:t>
            </a:r>
          </a:p>
          <a:p>
            <a:pPr algn="l" rtl="0">
              <a:buNone/>
            </a:pPr>
            <a:r>
              <a:rPr lang="en-US" dirty="0" smtClean="0"/>
              <a:t>No energy expenditure ( </a:t>
            </a:r>
            <a:r>
              <a:rPr lang="en-US" dirty="0" err="1" smtClean="0"/>
              <a:t>e.g</a:t>
            </a:r>
            <a:r>
              <a:rPr lang="en-US" dirty="0" smtClean="0"/>
              <a:t> ATP)  from cell.</a:t>
            </a:r>
          </a:p>
          <a:p>
            <a:pPr algn="l" rtl="0">
              <a:buNone/>
            </a:pPr>
            <a:r>
              <a:rPr lang="en-US" dirty="0" smtClean="0"/>
              <a:t>Small uncharged molecule may be transported via this process </a:t>
            </a:r>
            <a:r>
              <a:rPr lang="en-US" dirty="0" err="1" smtClean="0"/>
              <a:t>e.g</a:t>
            </a:r>
            <a:r>
              <a:rPr lang="en-US" dirty="0" smtClean="0"/>
              <a:t> H</a:t>
            </a:r>
            <a:r>
              <a:rPr lang="en-US" sz="1800" dirty="0" smtClean="0"/>
              <a:t>2</a:t>
            </a:r>
            <a:r>
              <a:rPr lang="en-US" dirty="0" smtClean="0"/>
              <a:t>O,  O</a:t>
            </a:r>
            <a:r>
              <a:rPr lang="en-US" sz="1800" dirty="0" smtClean="0"/>
              <a:t>2</a:t>
            </a:r>
            <a:r>
              <a:rPr lang="en-US" dirty="0" smtClean="0"/>
              <a:t> and CO</a:t>
            </a:r>
            <a:r>
              <a:rPr lang="en-US" sz="2000" dirty="0" smtClean="0"/>
              <a:t>2</a:t>
            </a:r>
            <a:r>
              <a:rPr lang="en-US" dirty="0" smtClean="0"/>
              <a:t>.   </a:t>
            </a:r>
            <a:endParaRPr lang="ar-IQ" dirty="0"/>
          </a:p>
        </p:txBody>
      </p:sp>
      <p:sp>
        <p:nvSpPr>
          <p:cNvPr id="5" name="Right Arrow 4"/>
          <p:cNvSpPr/>
          <p:nvPr/>
        </p:nvSpPr>
        <p:spPr>
          <a:xfrm>
            <a:off x="3810000" y="3429000"/>
            <a:ext cx="914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dirty="0" smtClean="0"/>
              <a:t>Facilitated Diffusion: </a:t>
            </a:r>
            <a:endParaRPr lang="ar-IQ" sz="3600" b="1" dirty="0"/>
          </a:p>
        </p:txBody>
      </p:sp>
      <p:sp>
        <p:nvSpPr>
          <p:cNvPr id="3" name="Content Placeholder 2"/>
          <p:cNvSpPr>
            <a:spLocks noGrp="1"/>
          </p:cNvSpPr>
          <p:nvPr>
            <p:ph idx="1"/>
          </p:nvPr>
        </p:nvSpPr>
        <p:spPr>
          <a:xfrm>
            <a:off x="0" y="1600200"/>
            <a:ext cx="9144000" cy="5257800"/>
          </a:xfrm>
        </p:spPr>
        <p:txBody>
          <a:bodyPr/>
          <a:lstStyle/>
          <a:p>
            <a:pPr algn="l" rtl="0">
              <a:buNone/>
            </a:pPr>
            <a:r>
              <a:rPr lang="en-US" dirty="0" smtClean="0"/>
              <a:t>Movement of substances across a membrane with the assistance of a transport protein.</a:t>
            </a:r>
          </a:p>
          <a:p>
            <a:pPr algn="l" rtl="0">
              <a:buNone/>
            </a:pPr>
            <a:r>
              <a:rPr lang="en-US" dirty="0" smtClean="0"/>
              <a:t>Movement from high               low concentration .</a:t>
            </a:r>
          </a:p>
          <a:p>
            <a:pPr algn="l" rtl="0">
              <a:buNone/>
            </a:pPr>
            <a:r>
              <a:rPr lang="en-US" dirty="0" smtClean="0"/>
              <a:t>NO energy expenditure (e.g. ATP) from cell.</a:t>
            </a:r>
          </a:p>
          <a:p>
            <a:pPr algn="l" rtl="0">
              <a:buNone/>
            </a:pPr>
            <a:r>
              <a:rPr lang="en-US" b="1" dirty="0" smtClean="0"/>
              <a:t>Two mechanism</a:t>
            </a:r>
            <a:r>
              <a:rPr lang="en-US" dirty="0" smtClean="0"/>
              <a:t>:</a:t>
            </a:r>
          </a:p>
          <a:p>
            <a:pPr algn="l" rtl="0">
              <a:buNone/>
            </a:pPr>
            <a:r>
              <a:rPr lang="en-US" dirty="0" smtClean="0"/>
              <a:t>Channel and Carrier Proteins.</a:t>
            </a:r>
            <a:endParaRPr lang="ar-IQ" dirty="0"/>
          </a:p>
        </p:txBody>
      </p:sp>
      <p:sp>
        <p:nvSpPr>
          <p:cNvPr id="4" name="Right Arrow 3"/>
          <p:cNvSpPr/>
          <p:nvPr/>
        </p:nvSpPr>
        <p:spPr>
          <a:xfrm>
            <a:off x="3733800" y="2743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ar-IQ" sz="4000" b="1" dirty="0" smtClean="0"/>
              <a:t>:</a:t>
            </a:r>
            <a:r>
              <a:rPr lang="en-US" sz="4000" b="1" dirty="0" smtClean="0"/>
              <a:t>Active Transport</a:t>
            </a:r>
            <a:endParaRPr lang="ar-IQ" sz="4000" b="1" dirty="0"/>
          </a:p>
        </p:txBody>
      </p:sp>
      <p:sp>
        <p:nvSpPr>
          <p:cNvPr id="3" name="Content Placeholder 2"/>
          <p:cNvSpPr>
            <a:spLocks noGrp="1"/>
          </p:cNvSpPr>
          <p:nvPr>
            <p:ph idx="1"/>
          </p:nvPr>
        </p:nvSpPr>
        <p:spPr>
          <a:xfrm>
            <a:off x="0" y="1219200"/>
            <a:ext cx="9144000" cy="5638800"/>
          </a:xfrm>
        </p:spPr>
        <p:txBody>
          <a:bodyPr/>
          <a:lstStyle/>
          <a:p>
            <a:pPr algn="l" rtl="0">
              <a:buNone/>
            </a:pPr>
            <a:endParaRPr lang="en-US" dirty="0" smtClean="0"/>
          </a:p>
          <a:p>
            <a:pPr algn="l" rtl="0">
              <a:buNone/>
            </a:pPr>
            <a:r>
              <a:rPr lang="en-US" dirty="0" smtClean="0"/>
              <a:t>Movement of substances across a membrane with the assistance of a transport protein</a:t>
            </a:r>
          </a:p>
          <a:p>
            <a:pPr algn="l" rtl="0">
              <a:buNone/>
            </a:pPr>
            <a:r>
              <a:rPr lang="en-US" dirty="0" smtClean="0"/>
              <a:t>Movement from low                 high concentration </a:t>
            </a:r>
          </a:p>
          <a:p>
            <a:pPr algn="l" rtl="0">
              <a:buNone/>
            </a:pPr>
            <a:r>
              <a:rPr lang="en-US" dirty="0" smtClean="0"/>
              <a:t>Energy expenditure ( </a:t>
            </a:r>
            <a:r>
              <a:rPr lang="en-US" dirty="0" err="1" smtClean="0"/>
              <a:t>e.g</a:t>
            </a:r>
            <a:r>
              <a:rPr lang="en-US" dirty="0" smtClean="0"/>
              <a:t> ATP or ion gradients ) from cell.</a:t>
            </a:r>
          </a:p>
          <a:p>
            <a:pPr algn="l" rtl="0">
              <a:buNone/>
            </a:pPr>
            <a:r>
              <a:rPr lang="en-US" dirty="0" smtClean="0"/>
              <a:t>Active transport pumps are usually carrier protein.  </a:t>
            </a:r>
            <a:endParaRPr lang="ar-IQ" dirty="0"/>
          </a:p>
        </p:txBody>
      </p:sp>
      <p:sp>
        <p:nvSpPr>
          <p:cNvPr id="4" name="Right Arrow 3"/>
          <p:cNvSpPr/>
          <p:nvPr/>
        </p:nvSpPr>
        <p:spPr>
          <a:xfrm>
            <a:off x="3733800" y="2971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417638"/>
          </a:xfrm>
        </p:spPr>
        <p:txBody>
          <a:bodyPr>
            <a:normAutofit/>
          </a:bodyPr>
          <a:lstStyle/>
          <a:p>
            <a:pPr algn="l" rtl="0"/>
            <a:r>
              <a:rPr lang="en-US" sz="3600" dirty="0" smtClean="0"/>
              <a:t>Growth of bacteria</a:t>
            </a:r>
            <a:endParaRPr lang="ar-IQ" sz="3600" dirty="0"/>
          </a:p>
        </p:txBody>
      </p:sp>
      <p:sp>
        <p:nvSpPr>
          <p:cNvPr id="3" name="Content Placeholder 2"/>
          <p:cNvSpPr>
            <a:spLocks noGrp="1"/>
          </p:cNvSpPr>
          <p:nvPr>
            <p:ph idx="1"/>
          </p:nvPr>
        </p:nvSpPr>
        <p:spPr>
          <a:xfrm>
            <a:off x="0" y="1219200"/>
            <a:ext cx="9144000" cy="5638800"/>
          </a:xfrm>
        </p:spPr>
        <p:txBody>
          <a:bodyPr>
            <a:normAutofit/>
          </a:bodyPr>
          <a:lstStyle/>
          <a:p>
            <a:pPr algn="l" rtl="0"/>
            <a:r>
              <a:rPr lang="en-US" dirty="0" smtClean="0"/>
              <a:t>Growth: means an increase in size, number weigh and mass</a:t>
            </a:r>
          </a:p>
          <a:p>
            <a:pPr algn="l" rtl="0"/>
            <a:r>
              <a:rPr lang="en-US" dirty="0" smtClean="0"/>
              <a:t>Reproduction : an increase in individual number</a:t>
            </a:r>
          </a:p>
          <a:p>
            <a:pPr algn="l" rtl="0"/>
            <a:r>
              <a:rPr lang="en-US" dirty="0" smtClean="0"/>
              <a:t>Cell growth : is a group of reactions and events lead to an increase the macromolecules number and then cell division and reproduction.</a:t>
            </a:r>
          </a:p>
          <a:p>
            <a:pPr algn="l" rtl="0"/>
            <a:r>
              <a:rPr lang="en-US" dirty="0" smtClean="0"/>
              <a:t>The method of division of most bacteria by “binary fission” a new cell grows until it doubles its size when it divides into two halves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Growth is shown as </a:t>
            </a:r>
            <a:r>
              <a:rPr lang="en-US" sz="3100" i="1" dirty="0" smtClean="0"/>
              <a:t>L</a:t>
            </a:r>
            <a:r>
              <a:rPr lang="en-US" sz="3100" dirty="0" smtClean="0"/>
              <a:t> = log(numbers) where numbers is the number of colony forming units per ml, versus </a:t>
            </a:r>
            <a:r>
              <a:rPr lang="en-US" sz="3100" i="1" dirty="0" smtClean="0"/>
              <a:t>T</a:t>
            </a:r>
            <a:r>
              <a:rPr lang="en-US" sz="3100" dirty="0" smtClean="0"/>
              <a:t> (time.)</a:t>
            </a:r>
            <a:endParaRPr lang="ar-IQ" dirty="0"/>
          </a:p>
        </p:txBody>
      </p:sp>
      <p:pic>
        <p:nvPicPr>
          <p:cNvPr id="4" name="Content Placeholder 3" descr="Bacterial_growth.png"/>
          <p:cNvPicPr>
            <a:picLocks noGrp="1" noChangeAspect="1"/>
          </p:cNvPicPr>
          <p:nvPr>
            <p:ph idx="1"/>
          </p:nvPr>
        </p:nvPicPr>
        <p:blipFill>
          <a:blip r:embed="rId2"/>
          <a:stretch>
            <a:fillRect/>
          </a:stretch>
        </p:blipFill>
        <p:spPr>
          <a:xfrm>
            <a:off x="0" y="1600200"/>
            <a:ext cx="9144000" cy="5257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200" dirty="0" smtClean="0"/>
              <a:t>Doubling time (generation time )</a:t>
            </a:r>
            <a:endParaRPr lang="ar-IQ" sz="3200" dirty="0"/>
          </a:p>
        </p:txBody>
      </p:sp>
      <p:sp>
        <p:nvSpPr>
          <p:cNvPr id="3" name="Content Placeholder 2"/>
          <p:cNvSpPr>
            <a:spLocks noGrp="1"/>
          </p:cNvSpPr>
          <p:nvPr>
            <p:ph idx="1"/>
          </p:nvPr>
        </p:nvSpPr>
        <p:spPr>
          <a:xfrm>
            <a:off x="0" y="1066800"/>
            <a:ext cx="9144000" cy="5791200"/>
          </a:xfrm>
        </p:spPr>
        <p:txBody>
          <a:bodyPr/>
          <a:lstStyle/>
          <a:p>
            <a:pPr algn="l" rtl="0"/>
            <a:r>
              <a:rPr lang="en-US" dirty="0" smtClean="0"/>
              <a:t>Mean the time required for cells in a microbial population to grow , divide and produce two new cells.</a:t>
            </a:r>
          </a:p>
          <a:p>
            <a:pPr algn="l" rtl="0">
              <a:buNone/>
            </a:pPr>
            <a:r>
              <a:rPr lang="en-US" u="sng" dirty="0" smtClean="0"/>
              <a:t>Generation time depend on </a:t>
            </a:r>
          </a:p>
          <a:p>
            <a:pPr algn="l" rtl="0"/>
            <a:r>
              <a:rPr lang="en-US" dirty="0" smtClean="0"/>
              <a:t>1- species of microorganism</a:t>
            </a:r>
          </a:p>
          <a:p>
            <a:pPr algn="l" rtl="0"/>
            <a:r>
              <a:rPr lang="en-US" dirty="0" smtClean="0"/>
              <a:t>2- nutrients</a:t>
            </a:r>
          </a:p>
          <a:p>
            <a:pPr algn="l" rtl="0"/>
            <a:r>
              <a:rPr lang="en-US" dirty="0" smtClean="0"/>
              <a:t>3- Environmental condition (pH, Temp.  etc)</a:t>
            </a:r>
          </a:p>
          <a:p>
            <a:pPr algn="l" rtl="0"/>
            <a:r>
              <a:rPr lang="en-US" dirty="0" smtClean="0"/>
              <a:t>4- Growth phase.</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ar-IQ" dirty="0"/>
          </a:p>
        </p:txBody>
      </p:sp>
      <p:sp>
        <p:nvSpPr>
          <p:cNvPr id="3" name="Content Placeholder 2"/>
          <p:cNvSpPr>
            <a:spLocks noGrp="1"/>
          </p:cNvSpPr>
          <p:nvPr>
            <p:ph idx="1"/>
          </p:nvPr>
        </p:nvSpPr>
        <p:spPr>
          <a:xfrm>
            <a:off x="0" y="228600"/>
            <a:ext cx="9144000" cy="6629400"/>
          </a:xfrm>
        </p:spPr>
        <p:txBody>
          <a:bodyPr/>
          <a:lstStyle/>
          <a:p>
            <a:pPr algn="l" rtl="0">
              <a:buNone/>
            </a:pPr>
            <a:r>
              <a:rPr lang="en-US" dirty="0" smtClean="0"/>
              <a:t>A low value of doubling time indicates rapid growth, but  a high value indicates slow growth. For this reason growth rate (doubling times per hour) is often used to describe how fast a culture is growing.</a:t>
            </a:r>
          </a:p>
          <a:p>
            <a:pPr algn="l" rtl="0">
              <a:buNone/>
            </a:pPr>
            <a:r>
              <a:rPr lang="en-US" dirty="0" smtClean="0"/>
              <a:t>The growth rate of the </a:t>
            </a:r>
            <a:r>
              <a:rPr lang="en-US" i="1" dirty="0" smtClean="0"/>
              <a:t>E.coli</a:t>
            </a:r>
            <a:r>
              <a:rPr lang="en-US" dirty="0" smtClean="0"/>
              <a:t> (10 minutes) but </a:t>
            </a:r>
            <a:r>
              <a:rPr lang="en-US" i="1" dirty="0" err="1" smtClean="0"/>
              <a:t>M.tuberculosis</a:t>
            </a:r>
            <a:r>
              <a:rPr lang="en-US" dirty="0" smtClean="0"/>
              <a:t> (</a:t>
            </a:r>
            <a:r>
              <a:rPr lang="en-US" dirty="0" smtClean="0"/>
              <a:t>12-15 </a:t>
            </a:r>
            <a:r>
              <a:rPr lang="en-US" dirty="0" smtClean="0"/>
              <a:t>min.).</a:t>
            </a:r>
          </a:p>
          <a:p>
            <a:pPr algn="l" rtl="0">
              <a:buNone/>
            </a:pPr>
            <a:endParaRPr lang="en-US" dirty="0" smtClean="0"/>
          </a:p>
          <a:p>
            <a:pPr algn="l" rtl="0">
              <a:buNone/>
            </a:pPr>
            <a:r>
              <a:rPr lang="en-US" dirty="0" smtClean="0"/>
              <a:t>There </a:t>
            </a:r>
            <a:r>
              <a:rPr lang="en-US" dirty="0" smtClean="0"/>
              <a:t>are four main phases of growth   :</a:t>
            </a:r>
          </a:p>
          <a:p>
            <a:pPr algn="l" rtl="0">
              <a:buNone/>
            </a:pPr>
            <a:r>
              <a:rPr lang="en-US" dirty="0" smtClean="0"/>
              <a:t>1- </a:t>
            </a:r>
            <a:r>
              <a:rPr lang="en-US" dirty="0" smtClean="0"/>
              <a:t>lag phase.</a:t>
            </a:r>
          </a:p>
          <a:p>
            <a:pPr algn="l" rtl="0">
              <a:buNone/>
            </a:pPr>
            <a:r>
              <a:rPr lang="en-US" dirty="0" smtClean="0"/>
              <a:t>2- exponential phase (log phase).</a:t>
            </a:r>
          </a:p>
          <a:p>
            <a:pPr algn="l" rtl="0">
              <a:buNone/>
            </a:pPr>
            <a:r>
              <a:rPr lang="en-US" dirty="0" smtClean="0"/>
              <a:t>3- Stationary phase</a:t>
            </a:r>
          </a:p>
          <a:p>
            <a:pPr algn="l" rtl="0">
              <a:buNone/>
            </a:pPr>
            <a:r>
              <a:rPr lang="en-US" dirty="0" smtClean="0"/>
              <a:t>4- decline (death) phase</a:t>
            </a:r>
          </a:p>
          <a:p>
            <a:pPr algn="l" rtl="0">
              <a:buNone/>
            </a:pP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0" y="0"/>
            <a:ext cx="9144000" cy="6858000"/>
          </a:xfrm>
        </p:spPr>
        <p:txBody>
          <a:bodyPr>
            <a:normAutofit/>
          </a:bodyPr>
          <a:lstStyle/>
          <a:p>
            <a:pPr algn="l" rtl="0">
              <a:buNone/>
            </a:pPr>
            <a:r>
              <a:rPr lang="en-US" dirty="0" smtClean="0"/>
              <a:t>When a small number of cells from a pure cultures are inoculated into a liquid medium (broth) , the cells exhibit a characteristic growth curve that can be thought of in four phases.</a:t>
            </a:r>
          </a:p>
          <a:p>
            <a:pPr algn="l" rtl="0">
              <a:buNone/>
            </a:pPr>
            <a:r>
              <a:rPr lang="en-US" dirty="0" smtClean="0"/>
              <a:t>1- During the lag phase cells are shifting their metabolism to grow on the new medium.</a:t>
            </a:r>
          </a:p>
          <a:p>
            <a:pPr algn="l" rtl="0">
              <a:buNone/>
            </a:pPr>
            <a:r>
              <a:rPr lang="en-US" dirty="0" smtClean="0"/>
              <a:t>There are two important characteristics of a lag phase:</a:t>
            </a:r>
          </a:p>
          <a:p>
            <a:pPr algn="l" rtl="0">
              <a:buNone/>
            </a:pPr>
            <a:r>
              <a:rPr lang="en-US" dirty="0" smtClean="0"/>
              <a:t>A- cells are rapidly making new DNA and RNA.</a:t>
            </a:r>
          </a:p>
          <a:p>
            <a:pPr algn="l" rtl="0">
              <a:buNone/>
            </a:pPr>
            <a:r>
              <a:rPr lang="en-US" dirty="0" smtClean="0"/>
              <a:t>B- inducing the synthesis of new enzymes needed for cell division , and thus there is a great deal of metabolic activity (including synthesis) taking place, but there is no increase in cell numbers.</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7200" y="838200"/>
            <a:ext cx="8229600" cy="5287963"/>
          </a:xfrm>
        </p:spPr>
        <p:txBody>
          <a:bodyPr/>
          <a:lstStyle/>
          <a:p>
            <a:pPr algn="l" rtl="0">
              <a:buNone/>
            </a:pPr>
            <a:r>
              <a:rPr lang="en-US" sz="4000" dirty="0" smtClean="0"/>
              <a:t>The length of lag phase depend on:</a:t>
            </a:r>
          </a:p>
          <a:p>
            <a:pPr algn="l" rtl="0">
              <a:buNone/>
            </a:pPr>
            <a:endParaRPr lang="en-US" sz="4000" dirty="0" smtClean="0"/>
          </a:p>
          <a:p>
            <a:pPr algn="l" rtl="0"/>
            <a:r>
              <a:rPr lang="en-US" dirty="0" smtClean="0"/>
              <a:t> the condition of M.O.</a:t>
            </a:r>
          </a:p>
          <a:p>
            <a:pPr algn="l" rtl="0"/>
            <a:r>
              <a:rPr lang="en-US" dirty="0" smtClean="0"/>
              <a:t>The nature of media , that mean the phase may long if the inoculum is from an old culture or if the culture is refrigerated .</a:t>
            </a:r>
          </a:p>
          <a:p>
            <a:pPr algn="l" rtl="0"/>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a:bodyPr>
          <a:lstStyle/>
          <a:p>
            <a:pPr algn="l"/>
            <a:r>
              <a:rPr lang="en-US" sz="3600" dirty="0" smtClean="0"/>
              <a:t>2- during the log growth phase</a:t>
            </a:r>
            <a:endParaRPr lang="ar-IQ" sz="3600" dirty="0"/>
          </a:p>
        </p:txBody>
      </p:sp>
      <p:sp>
        <p:nvSpPr>
          <p:cNvPr id="3" name="Content Placeholder 2"/>
          <p:cNvSpPr>
            <a:spLocks noGrp="1"/>
          </p:cNvSpPr>
          <p:nvPr>
            <p:ph idx="1"/>
          </p:nvPr>
        </p:nvSpPr>
        <p:spPr>
          <a:xfrm>
            <a:off x="0" y="1143000"/>
            <a:ext cx="9144000" cy="5715000"/>
          </a:xfrm>
        </p:spPr>
        <p:txBody>
          <a:bodyPr/>
          <a:lstStyle/>
          <a:p>
            <a:pPr algn="l" rtl="0">
              <a:buNone/>
            </a:pPr>
            <a:r>
              <a:rPr lang="en-US" dirty="0" smtClean="0"/>
              <a:t>Cell division occurs at a maximum rate the growth conditions provided by the medium and those environmental conditions. This is called the exponential phase (log phase), because cell numbers are increasing (doubling) at exponential rate . In other words, the logarithm of the cell number increase linearly with time.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dirty="0"/>
              <a:t> </a:t>
            </a:r>
            <a:r>
              <a:rPr lang="en-US" sz="3600" dirty="0"/>
              <a:t>Different  phases of growth of a bacteria</a:t>
            </a:r>
            <a:endParaRPr lang="ar-IQ" dirty="0"/>
          </a:p>
        </p:txBody>
      </p:sp>
      <p:pic>
        <p:nvPicPr>
          <p:cNvPr id="4" name="Content Placeholder 3" descr="Bacterial graph.jpg"/>
          <p:cNvPicPr>
            <a:picLocks noGrp="1" noChangeAspect="1"/>
          </p:cNvPicPr>
          <p:nvPr>
            <p:ph idx="1"/>
          </p:nvPr>
        </p:nvPicPr>
        <p:blipFill>
          <a:blip r:embed="rId2"/>
          <a:stretch>
            <a:fillRect/>
          </a:stretch>
        </p:blipFill>
        <p:spPr>
          <a:xfrm>
            <a:off x="0" y="990600"/>
            <a:ext cx="9144000" cy="5867400"/>
          </a:xfrm>
        </p:spPr>
      </p:pic>
      <p:sp>
        <p:nvSpPr>
          <p:cNvPr id="5" name="Rectangle 4"/>
          <p:cNvSpPr/>
          <p:nvPr/>
        </p:nvSpPr>
        <p:spPr>
          <a:xfrm>
            <a:off x="1828800" y="6248400"/>
            <a:ext cx="4572000" cy="381000"/>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1" anchor="ctr"/>
          <a:lstStyle/>
          <a:p>
            <a:pPr algn="ctr"/>
            <a:r>
              <a:rPr lang="en-US" dirty="0" smtClean="0">
                <a:solidFill>
                  <a:schemeClr val="tx1"/>
                </a:solidFill>
              </a:rPr>
              <a:t>Time (hr)</a:t>
            </a:r>
            <a:endParaRPr lang="ar-IQ"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890</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Growth of bacteria</vt:lpstr>
      <vt:lpstr>Growth of bacteria</vt:lpstr>
      <vt:lpstr>Growth is shown as L = log(numbers) where numbers is the number of colony forming units per ml, versus T (time.)</vt:lpstr>
      <vt:lpstr>Doubling time (generation time )</vt:lpstr>
      <vt:lpstr>Slide 5</vt:lpstr>
      <vt:lpstr>Slide 6</vt:lpstr>
      <vt:lpstr>Slide 7</vt:lpstr>
      <vt:lpstr>2- during the log growth phase</vt:lpstr>
      <vt:lpstr> Different  phases of growth of a bacteria</vt:lpstr>
      <vt:lpstr>3-  stationary phase </vt:lpstr>
      <vt:lpstr>4- Death (decline) phase</vt:lpstr>
      <vt:lpstr>Continuous culture</vt:lpstr>
      <vt:lpstr>Slide 13</vt:lpstr>
      <vt:lpstr>Enclosed chemostat vessel with a continuous and adjustable inflow of medium and outflow of effluent, used for controlled growth of microorganisms. The system maintains a constant volume and level of aeration. The growth rate of the microorganism is controlled by manipulation of the inflow of fresh medium, while the population density is regulated through changing the concentration of the limiting nutrient. This open system allows researchers to maintain the exponential growth phase of cells for use in physiological experiments.</vt:lpstr>
      <vt:lpstr>The continuous-flow culture vessel or chemostat.</vt:lpstr>
      <vt:lpstr>Nutrient transport processes</vt:lpstr>
      <vt:lpstr>Facilitated Diffusion: </vt:lpstr>
      <vt:lpstr>:Active Transport</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33</cp:revision>
  <dcterms:created xsi:type="dcterms:W3CDTF">2016-12-11T21:30:59Z</dcterms:created>
  <dcterms:modified xsi:type="dcterms:W3CDTF">2017-01-06T16:54:27Z</dcterms:modified>
</cp:coreProperties>
</file>